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0" r:id="rId4"/>
    <p:sldId id="261" r:id="rId5"/>
    <p:sldId id="263" r:id="rId6"/>
    <p:sldId id="259" r:id="rId7"/>
    <p:sldId id="264" r:id="rId8"/>
    <p:sldId id="257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138" y="1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Peter%20Walls\Dropbox\Charity%20Law%20Conference\Arts%20Companies%20Entity%20Types%20190311.xlsx" TargetMode="Externa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Peter%20Walls\Dropbox\Charity%20Law%20Conference\Arts%20Companies%20Entity%20Types%20190311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433C-402E-9BE5-84EE97B25B59}"/>
              </c:ext>
            </c:extLst>
          </c:dPt>
          <c:dPt>
            <c:idx val="1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433C-402E-9BE5-84EE97B25B59}"/>
              </c:ext>
            </c:extLst>
          </c:dPt>
          <c:dPt>
            <c:idx val="2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433C-402E-9BE5-84EE97B25B59}"/>
              </c:ext>
            </c:extLst>
          </c:dPt>
          <c:cat>
            <c:strRef>
              <c:f>Sheet1!$A$1:$D$1</c:f>
              <c:strCache>
                <c:ptCount val="3"/>
                <c:pt idx="0">
                  <c:v>Box Office (income from trading)</c:v>
                </c:pt>
                <c:pt idx="1">
                  <c:v>Government Funding (MCH or CNZ)</c:v>
                </c:pt>
                <c:pt idx="2">
                  <c:v>Development Funding</c:v>
                </c:pt>
              </c:strCache>
            </c:strRef>
          </c:cat>
          <c:val>
            <c:numRef>
              <c:f>Sheet1!$A$2:$C$2</c:f>
              <c:numCache>
                <c:formatCode>General</c:formatCode>
                <c:ptCount val="3"/>
                <c:pt idx="0">
                  <c:v>600</c:v>
                </c:pt>
                <c:pt idx="1">
                  <c:v>600</c:v>
                </c:pt>
                <c:pt idx="2">
                  <c:v>600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433C-402E-9BE5-84EE97B25B5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 Operational costs 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Sheet1!$A$2:$A$3</c:f>
              <c:strCache>
                <c:ptCount val="2"/>
                <c:pt idx="0">
                  <c:v>Trust 1</c:v>
                </c:pt>
                <c:pt idx="1">
                  <c:v>Foundation 1</c:v>
                </c:pt>
              </c:strCache>
            </c:strRef>
          </c:cat>
          <c:val>
            <c:numRef>
              <c:f>Sheet1!$B$2:$B$3</c:f>
              <c:numCache>
                <c:formatCode>_("$"* #,##0_);_("$"* \(#,##0\);_("$"* "-"??_);_(@_)</c:formatCode>
                <c:ptCount val="2"/>
                <c:pt idx="0">
                  <c:v>11323878</c:v>
                </c:pt>
                <c:pt idx="1">
                  <c:v>44517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D7F-4F52-B8F7-BA3939712BE9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 Equity 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Sheet1!$A$2:$A$3</c:f>
              <c:strCache>
                <c:ptCount val="2"/>
                <c:pt idx="0">
                  <c:v>Trust 1</c:v>
                </c:pt>
                <c:pt idx="1">
                  <c:v>Foundation 1</c:v>
                </c:pt>
              </c:strCache>
            </c:strRef>
          </c:cat>
          <c:val>
            <c:numRef>
              <c:f>Sheet1!$C$2:$C$3</c:f>
              <c:numCache>
                <c:formatCode>_("$"* #,##0_);_("$"* \(#,##0\);_("$"* "-"??_);_(@_)</c:formatCode>
                <c:ptCount val="2"/>
                <c:pt idx="0">
                  <c:v>3653810</c:v>
                </c:pt>
                <c:pt idx="1">
                  <c:v>6189335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D7F-4F52-B8F7-BA3939712BE9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 Grants 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Sheet1!$A$2:$A$3</c:f>
              <c:strCache>
                <c:ptCount val="2"/>
                <c:pt idx="0">
                  <c:v>Trust 1</c:v>
                </c:pt>
                <c:pt idx="1">
                  <c:v>Foundation 1</c:v>
                </c:pt>
              </c:strCache>
            </c:strRef>
          </c:cat>
          <c:val>
            <c:numRef>
              <c:f>Sheet1!$D$2:$D$3</c:f>
              <c:numCache>
                <c:formatCode>_("$"* #,##0.00_);_("$"* \(#,##0.00\);_("$"* "-"??_);_(@_)</c:formatCode>
                <c:ptCount val="2"/>
                <c:pt idx="0">
                  <c:v>0</c:v>
                </c:pt>
                <c:pt idx="1">
                  <c:v>397313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D7F-4F52-B8F7-BA3939712BE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398068760"/>
        <c:axId val="398068432"/>
      </c:barChart>
      <c:catAx>
        <c:axId val="3980687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98068432"/>
        <c:crosses val="autoZero"/>
        <c:auto val="1"/>
        <c:lblAlgn val="ctr"/>
        <c:lblOffset val="100"/>
        <c:noMultiLvlLbl val="0"/>
      </c:catAx>
      <c:valAx>
        <c:axId val="3980684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&quot;$&quot;* #,##0_);_(&quot;$&quot;* \(#,##0\);_(&quot;$&quot;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980687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7469247594050746"/>
          <c:y val="4.6296296296296294E-2"/>
          <c:w val="0.80308530183727034"/>
          <c:h val="0.7357713619130942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 Operational costs 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Sheet1!$A$5:$A$6</c:f>
              <c:strCache>
                <c:ptCount val="2"/>
                <c:pt idx="0">
                  <c:v>Trust 2</c:v>
                </c:pt>
                <c:pt idx="1">
                  <c:v>Foundation 2</c:v>
                </c:pt>
              </c:strCache>
            </c:strRef>
          </c:cat>
          <c:val>
            <c:numRef>
              <c:f>Sheet1!$B$5:$B$6</c:f>
              <c:numCache>
                <c:formatCode>_("$"* #,##0_);_("$"* \(#,##0\);_("$"* "-"??_);_(@_)</c:formatCode>
                <c:ptCount val="2"/>
                <c:pt idx="0">
                  <c:v>2650929</c:v>
                </c:pt>
                <c:pt idx="1">
                  <c:v>32076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5F9-4B9C-91D7-27B17C17115F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 Equity 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Sheet1!$A$5:$A$6</c:f>
              <c:strCache>
                <c:ptCount val="2"/>
                <c:pt idx="0">
                  <c:v>Trust 2</c:v>
                </c:pt>
                <c:pt idx="1">
                  <c:v>Foundation 2</c:v>
                </c:pt>
              </c:strCache>
            </c:strRef>
          </c:cat>
          <c:val>
            <c:numRef>
              <c:f>Sheet1!$C$5:$C$6</c:f>
              <c:numCache>
                <c:formatCode>_("$"* #,##0_);_("$"* \(#,##0\);_("$"* "-"??_);_(@_)</c:formatCode>
                <c:ptCount val="2"/>
                <c:pt idx="0">
                  <c:v>265911</c:v>
                </c:pt>
                <c:pt idx="1">
                  <c:v>1412818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5F9-4B9C-91D7-27B17C17115F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 Grants 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Sheet1!$A$5:$A$6</c:f>
              <c:strCache>
                <c:ptCount val="2"/>
                <c:pt idx="0">
                  <c:v>Trust 2</c:v>
                </c:pt>
                <c:pt idx="1">
                  <c:v>Foundation 2</c:v>
                </c:pt>
              </c:strCache>
            </c:strRef>
          </c:cat>
          <c:val>
            <c:numRef>
              <c:f>Sheet1!$D$5:$D$6</c:f>
              <c:numCache>
                <c:formatCode>_("$"* #,##0.00_);_("$"* \(#,##0.00\);_("$"* "-"??_);_(@_)</c:formatCode>
                <c:ptCount val="2"/>
                <c:pt idx="1">
                  <c:v>115000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5F9-4B9C-91D7-27B17C17115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479327264"/>
        <c:axId val="479322672"/>
      </c:barChart>
      <c:catAx>
        <c:axId val="4793272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79322672"/>
        <c:crosses val="autoZero"/>
        <c:auto val="1"/>
        <c:lblAlgn val="ctr"/>
        <c:lblOffset val="100"/>
        <c:noMultiLvlLbl val="0"/>
      </c:catAx>
      <c:valAx>
        <c:axId val="4793226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&quot;$&quot;* #,##0_);_(&quot;$&quot;* \(#,##0\);_(&quot;$&quot;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793272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v>Total assets (NZD)</c:v>
          </c:tx>
          <c:spPr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ffectLst/>
            <a:sp3d/>
          </c:spPr>
          <c:invertIfNegative val="0"/>
          <c:dPt>
            <c:idx val="4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1-88A5-4F66-B23F-2F59CFAF4E21}"/>
              </c:ext>
            </c:extLst>
          </c:dPt>
          <c:cat>
            <c:strRef>
              <c:f>'US NZ comparison'!$A$2:$A$10</c:f>
              <c:strCache>
                <c:ptCount val="9"/>
                <c:pt idx="0">
                  <c:v>Boston Symphony Orchestra</c:v>
                </c:pt>
                <c:pt idx="1">
                  <c:v>Metropolitan Opera New York</c:v>
                </c:pt>
                <c:pt idx="2">
                  <c:v>New York Philharmonic</c:v>
                </c:pt>
                <c:pt idx="3">
                  <c:v>Detroit Symphony Orchestra</c:v>
                </c:pt>
                <c:pt idx="4">
                  <c:v>Te Papa Foundation - aspirational goal</c:v>
                </c:pt>
                <c:pt idx="5">
                  <c:v>Auckland Philharmonia Orchestra</c:v>
                </c:pt>
                <c:pt idx="6">
                  <c:v>New Zealand Symphony Orchestra</c:v>
                </c:pt>
                <c:pt idx="7">
                  <c:v>NZ Opera</c:v>
                </c:pt>
                <c:pt idx="8">
                  <c:v>Royal New Zealand Ballet</c:v>
                </c:pt>
              </c:strCache>
            </c:strRef>
          </c:cat>
          <c:val>
            <c:numRef>
              <c:f>'US NZ comparison'!$D$2:$D$10</c:f>
              <c:numCache>
                <c:formatCode>_("$"* #,##0.00_);_("$"* \(#,##0.00\);_("$"* "-"??_);_(@_)</c:formatCode>
                <c:ptCount val="9"/>
                <c:pt idx="0">
                  <c:v>691409200</c:v>
                </c:pt>
                <c:pt idx="1">
                  <c:v>625591905.99714994</c:v>
                </c:pt>
                <c:pt idx="2">
                  <c:v>463421905.96929997</c:v>
                </c:pt>
                <c:pt idx="3">
                  <c:v>139673888.41984999</c:v>
                </c:pt>
                <c:pt idx="4">
                  <c:v>50000000</c:v>
                </c:pt>
                <c:pt idx="5">
                  <c:v>9843143</c:v>
                </c:pt>
                <c:pt idx="6">
                  <c:v>6949041</c:v>
                </c:pt>
                <c:pt idx="7">
                  <c:v>4286820</c:v>
                </c:pt>
                <c:pt idx="8">
                  <c:v>1714019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8A5-4F66-B23F-2F59CFAF4E2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480217320"/>
        <c:axId val="480221584"/>
        <c:axId val="0"/>
      </c:bar3DChart>
      <c:catAx>
        <c:axId val="4802173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80221584"/>
        <c:crosses val="autoZero"/>
        <c:auto val="1"/>
        <c:lblAlgn val="ctr"/>
        <c:lblOffset val="100"/>
        <c:noMultiLvlLbl val="0"/>
      </c:catAx>
      <c:valAx>
        <c:axId val="4802215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&quot;$&quot;* #,##0.00_);_(&quot;$&quot;* \(#,##0.00\);_(&quot;$&quot;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802173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0.12164</cdr:x>
      <cdr:y>0.24168</cdr:y>
    </cdr:from>
    <cdr:to>
      <cdr:x>0.45059</cdr:x>
      <cdr:y>0.42349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908F702F-A545-4C4E-91F4-7C875676A33F}"/>
            </a:ext>
          </a:extLst>
        </cdr:cNvPr>
        <cdr:cNvSpPr txBox="1"/>
      </cdr:nvSpPr>
      <cdr:spPr>
        <a:xfrm xmlns:a="http://schemas.openxmlformats.org/drawingml/2006/main">
          <a:off x="874346" y="1191713"/>
          <a:ext cx="2364563" cy="89650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NZ" sz="2000" b="1" dirty="0">
              <a:solidFill>
                <a:schemeClr val="bg1"/>
              </a:solidFill>
            </a:rPr>
            <a:t>Box office (income from trading)</a:t>
          </a:r>
          <a:endParaRPr lang="en-US" sz="2000" b="1" dirty="0">
            <a:solidFill>
              <a:schemeClr val="bg1"/>
            </a:solidFill>
          </a:endParaRPr>
        </a:p>
      </cdr:txBody>
    </cdr:sp>
  </cdr:relSizeAnchor>
  <cdr:relSizeAnchor xmlns:cdr="http://schemas.openxmlformats.org/drawingml/2006/chartDrawing">
    <cdr:from>
      <cdr:x>0.59942</cdr:x>
      <cdr:y>0.19776</cdr:y>
    </cdr:from>
    <cdr:to>
      <cdr:x>0.93381</cdr:x>
      <cdr:y>0.4104</cdr:y>
    </cdr:to>
    <cdr:sp macro="" textlink="">
      <cdr:nvSpPr>
        <cdr:cNvPr id="3" name="TextBox 2">
          <a:extLst xmlns:a="http://schemas.openxmlformats.org/drawingml/2006/main">
            <a:ext uri="{FF2B5EF4-FFF2-40B4-BE49-F238E27FC236}">
              <a16:creationId xmlns:a16="http://schemas.microsoft.com/office/drawing/2014/main" id="{15CE7E8D-5B6D-4AC7-B18A-E6D6A3A4CEEB}"/>
            </a:ext>
          </a:extLst>
        </cdr:cNvPr>
        <cdr:cNvSpPr txBox="1"/>
      </cdr:nvSpPr>
      <cdr:spPr>
        <a:xfrm xmlns:a="http://schemas.openxmlformats.org/drawingml/2006/main">
          <a:off x="4308779" y="975159"/>
          <a:ext cx="2403661" cy="10485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NZ" sz="2000" b="1" dirty="0">
              <a:solidFill>
                <a:schemeClr val="bg1"/>
              </a:solidFill>
            </a:rPr>
            <a:t>Government Funding (through MCH or CNZ)</a:t>
          </a:r>
          <a:endParaRPr lang="en-US" sz="2000" b="1" dirty="0">
            <a:solidFill>
              <a:schemeClr val="bg1"/>
            </a:solidFill>
          </a:endParaRPr>
        </a:p>
      </cdr:txBody>
    </cdr:sp>
  </cdr:relSizeAnchor>
  <cdr:relSizeAnchor xmlns:cdr="http://schemas.openxmlformats.org/drawingml/2006/chartDrawing">
    <cdr:from>
      <cdr:x>0.25034</cdr:x>
      <cdr:y>0.4316</cdr:y>
    </cdr:from>
    <cdr:to>
      <cdr:x>0.86094</cdr:x>
      <cdr:y>0.74926</cdr:y>
    </cdr:to>
    <cdr:sp macro="" textlink="">
      <cdr:nvSpPr>
        <cdr:cNvPr id="4" name="TextBox 3">
          <a:extLst xmlns:a="http://schemas.openxmlformats.org/drawingml/2006/main">
            <a:ext uri="{FF2B5EF4-FFF2-40B4-BE49-F238E27FC236}">
              <a16:creationId xmlns:a16="http://schemas.microsoft.com/office/drawing/2014/main" id="{EB77525C-DB72-45FE-9DEF-92C99C07E144}"/>
            </a:ext>
          </a:extLst>
        </cdr:cNvPr>
        <cdr:cNvSpPr txBox="1"/>
      </cdr:nvSpPr>
      <cdr:spPr>
        <a:xfrm xmlns:a="http://schemas.openxmlformats.org/drawingml/2006/main">
          <a:off x="1799492" y="2128220"/>
          <a:ext cx="4389120" cy="156637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NZ" sz="2000" b="1" dirty="0">
              <a:solidFill>
                <a:schemeClr val="bg1"/>
              </a:solidFill>
            </a:rPr>
            <a:t>Development Funding: </a:t>
          </a:r>
          <a:br>
            <a:rPr lang="en-NZ" sz="2000" b="1" dirty="0">
              <a:solidFill>
                <a:schemeClr val="bg1"/>
              </a:solidFill>
            </a:rPr>
          </a:br>
          <a:r>
            <a:rPr lang="en-NZ" sz="2000" b="1" dirty="0">
              <a:solidFill>
                <a:schemeClr val="bg1"/>
              </a:solidFill>
            </a:rPr>
            <a:t>Corporate Sponsorship, Community (&amp; Gaming) Trusts, Philanthropy (personal giving &amp;  private foundations)  </a:t>
          </a:r>
          <a:endParaRPr lang="en-US" sz="2000" b="1" dirty="0">
            <a:solidFill>
              <a:schemeClr val="bg1"/>
            </a:solidFill>
          </a:endParaRP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35F986-1383-494D-9E34-ACD179F7FF8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6EB9D0D-F0BD-46EF-9E00-4DE111354F9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A2A7FE-5376-4C7B-8090-F657E6724C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24CA7-7C17-4EF9-A0BE-9B1F00C0649F}" type="datetimeFigureOut">
              <a:rPr lang="en-US" smtClean="0"/>
              <a:t>4/9/2019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6E4AB3-F22C-47A0-8576-86093A72B7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292DAC-9911-4B97-8BC1-A30A4CECBB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DDC79-FB46-4619-8CCD-78C047F220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23255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ADEFBA-5131-45F5-9CA2-69CDF22A96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396F4AA-2E36-49F8-9044-BBA28AD7CB6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2327DF-1B2B-4320-96D1-3D46C24282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24CA7-7C17-4EF9-A0BE-9B1F00C0649F}" type="datetimeFigureOut">
              <a:rPr lang="en-US" smtClean="0"/>
              <a:t>4/9/2019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BC02F8-C374-4BAC-9BB7-3D626F14DD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1EDCE6-B187-4595-9A89-6AF0181D1D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DDC79-FB46-4619-8CCD-78C047F220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32451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38C8D55-8465-41CB-B202-CFB69E15F5D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9F4F116-B661-4518-943C-559F8C6A87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78B4C0-6B2A-4624-B2C5-E418C4A391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24CA7-7C17-4EF9-A0BE-9B1F00C0649F}" type="datetimeFigureOut">
              <a:rPr lang="en-US" smtClean="0"/>
              <a:t>4/9/2019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EED4DE-8596-42D6-AE52-FF0A869A36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D614B5-E3D3-4666-9D33-BCA5FF3683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DDC79-FB46-4619-8CCD-78C047F220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6412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37E4D3-D434-4347-9A0A-C38E0FBCA2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A50FB4-4259-4721-B2DD-55BBB5BE38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14DF9C-A915-4CC1-BAEB-4B977EDF37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24CA7-7C17-4EF9-A0BE-9B1F00C0649F}" type="datetimeFigureOut">
              <a:rPr lang="en-US" smtClean="0"/>
              <a:t>4/9/2019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B9525F-B341-40E5-934C-F8444988FA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2B6F66-181B-457F-87C5-2241A44A62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DDC79-FB46-4619-8CCD-78C047F220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3484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B7779A-5053-4055-A6F5-9985FAB4E7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F79EF97-22A3-4794-82CB-083D91047D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7A0F47-4082-43DA-8E4F-A4B72A9A34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24CA7-7C17-4EF9-A0BE-9B1F00C0649F}" type="datetimeFigureOut">
              <a:rPr lang="en-US" smtClean="0"/>
              <a:t>4/9/2019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0D8148-08BA-42A5-BA1A-BC34AB1FC5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577635-4C04-4010-B882-1B1499436B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DDC79-FB46-4619-8CCD-78C047F220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9598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CF1671-BCA5-4577-8BC0-0276248A29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5C9951-2021-4CA6-83BB-018DBE1773F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C5E13E4-9CB6-4074-B973-FF94A4FC3C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8E5677C-B828-452A-9BAB-19307DD24E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24CA7-7C17-4EF9-A0BE-9B1F00C0649F}" type="datetimeFigureOut">
              <a:rPr lang="en-US" smtClean="0"/>
              <a:t>4/9/2019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0CD9DA3-B538-4819-9203-2C5600912C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94A64D-DBBF-4D5F-B628-005F2B3F7D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DDC79-FB46-4619-8CCD-78C047F220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0361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5F8254-BE41-4DF9-8ED9-9192984480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BC40892-131F-4A28-ABEC-F40ADE139B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754135D-1E46-48F9-A537-FEB2E91DA8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ED12FAD-ADCD-4D6F-8D5A-444FD1FF1C5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B5FDFDE-DA50-4412-83F6-1D9DBBDD10A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B47228E-6BF6-4F3B-8048-34A6E9D543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24CA7-7C17-4EF9-A0BE-9B1F00C0649F}" type="datetimeFigureOut">
              <a:rPr lang="en-US" smtClean="0"/>
              <a:t>4/9/2019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29C1837-0B62-4EA2-9334-7CA4C8B4D9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6C28392-A098-47C0-A115-EFD2703E3B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DDC79-FB46-4619-8CCD-78C047F220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42713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F118A5-363B-4229-AA87-CE503C5780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814994A-699C-4290-BE33-02920AE9A4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24CA7-7C17-4EF9-A0BE-9B1F00C0649F}" type="datetimeFigureOut">
              <a:rPr lang="en-US" smtClean="0"/>
              <a:t>4/9/2019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14F9C92-EE36-4ADD-8A7D-E14551E3BD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C0BD96B-BB96-419D-B33D-973AAFCF36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DDC79-FB46-4619-8CCD-78C047F220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7898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12DC9ED-BF39-48FC-BDFE-BD046386D3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24CA7-7C17-4EF9-A0BE-9B1F00C0649F}" type="datetimeFigureOut">
              <a:rPr lang="en-US" smtClean="0"/>
              <a:t>4/9/2019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4CD7175-FE1D-4936-87A9-910AB7AD27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7D571F0-17EA-4006-B1F4-444238E1BC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DDC79-FB46-4619-8CCD-78C047F220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3962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BA6802-9F21-4901-AAC3-E511AD8B08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ADE30D-2D76-415B-A0BF-A3EE32A65E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C7DFB48-A31C-4D25-BE6A-3690636965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AA3829B-DD50-4F4A-826C-C9BA31F32A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24CA7-7C17-4EF9-A0BE-9B1F00C0649F}" type="datetimeFigureOut">
              <a:rPr lang="en-US" smtClean="0"/>
              <a:t>4/9/2019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F06E91-D9F1-495C-955A-E79ED466FF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7F511A7-0FAE-4431-9F9B-A0BCC41403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DDC79-FB46-4619-8CCD-78C047F220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0118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CDECA7-60A5-46A8-A4A7-FB3F235F0A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A3955B5-BB34-47B5-8D30-656A0002595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0B0F09B-4090-4FB8-8A52-14038DBB0DC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6A73361-47C1-40BC-850A-AC9C61C2BE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24CA7-7C17-4EF9-A0BE-9B1F00C0649F}" type="datetimeFigureOut">
              <a:rPr lang="en-US" smtClean="0"/>
              <a:t>4/9/2019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9617D9F-89BD-4137-8E34-69E4A908EF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EC9D2CA-FF44-4683-A289-BFCC4520CC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DDC79-FB46-4619-8CCD-78C047F220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82168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A89DB45-59F7-4FD3-AB2B-E54BAB9DB6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F362D1A-02EB-410F-A90A-61BA738C1A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96A117-44CC-4F59-AE6A-9D1AC572A0C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E24CA7-7C17-4EF9-A0BE-9B1F00C0649F}" type="datetimeFigureOut">
              <a:rPr lang="en-US" smtClean="0"/>
              <a:t>4/9/2019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B34135-54C2-4A04-8C4E-C8ED51B828A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343885-9487-4231-9574-4FB0788AA46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FDDC79-FB46-4619-8CCD-78C047F220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227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225C2B-23BE-470F-AF21-E9A3450E439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NZ" dirty="0"/>
              <a:t>Accumulation as an Objective for Charitable Foundations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B292D2F-7B2A-4021-A519-0E096F465A2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NZ" dirty="0"/>
              <a:t>Peter Walls</a:t>
            </a:r>
          </a:p>
          <a:p>
            <a:r>
              <a:rPr lang="en-NZ" dirty="0"/>
              <a:t>Charity Law Conference April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99873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4E679723-23B7-403B-944B-4DC24BF691C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76130" y="490518"/>
            <a:ext cx="7239739" cy="5876964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9BA67131-F963-4C93-B2BB-B3868C2570E8}"/>
              </a:ext>
            </a:extLst>
          </p:cNvPr>
          <p:cNvSpPr txBox="1"/>
          <p:nvPr/>
        </p:nvSpPr>
        <p:spPr>
          <a:xfrm>
            <a:off x="2476130" y="6485206"/>
            <a:ext cx="723973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200" i="1" dirty="0"/>
              <a:t>Modernising the Charities Act 2005: Discussion Document </a:t>
            </a:r>
            <a:r>
              <a:rPr lang="en-NZ" sz="1200" dirty="0"/>
              <a:t>Te Tari </a:t>
            </a:r>
            <a:r>
              <a:rPr lang="en-NZ" sz="1200" dirty="0" err="1"/>
              <a:t>Taiwhenua</a:t>
            </a:r>
            <a:r>
              <a:rPr lang="en-NZ" sz="1200" dirty="0"/>
              <a:t> | Internal Affairs, February 2019</a:t>
            </a:r>
            <a:endParaRPr lang="en-US" sz="1200" i="1" dirty="0"/>
          </a:p>
        </p:txBody>
      </p:sp>
    </p:spTree>
    <p:extLst>
      <p:ext uri="{BB962C8B-B14F-4D97-AF65-F5344CB8AC3E}">
        <p14:creationId xmlns:p14="http://schemas.microsoft.com/office/powerpoint/2010/main" val="11624321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F77602B-F581-4EE2-B57F-EDD8A153AB6F}"/>
              </a:ext>
            </a:extLst>
          </p:cNvPr>
          <p:cNvSpPr txBox="1"/>
          <p:nvPr/>
        </p:nvSpPr>
        <p:spPr>
          <a:xfrm>
            <a:off x="988255" y="6358597"/>
            <a:ext cx="88649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/>
              <a:t>*Autonomous Crown Entity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B8B0BBF6-966E-49AC-B7AA-683090AC335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0078441"/>
              </p:ext>
            </p:extLst>
          </p:nvPr>
        </p:nvGraphicFramePr>
        <p:xfrm>
          <a:off x="1125415" y="1026942"/>
          <a:ext cx="9608234" cy="5128055"/>
        </p:xfrm>
        <a:graphic>
          <a:graphicData uri="http://schemas.openxmlformats.org/drawingml/2006/table">
            <a:tbl>
              <a:tblPr>
                <a:tableStyleId>{68D230F3-CF80-4859-8CE7-A43EE81993B5}</a:tableStyleId>
              </a:tblPr>
              <a:tblGrid>
                <a:gridCol w="4804117">
                  <a:extLst>
                    <a:ext uri="{9D8B030D-6E8A-4147-A177-3AD203B41FA5}">
                      <a16:colId xmlns:a16="http://schemas.microsoft.com/office/drawing/2014/main" val="4041638086"/>
                    </a:ext>
                  </a:extLst>
                </a:gridCol>
                <a:gridCol w="4804117">
                  <a:extLst>
                    <a:ext uri="{9D8B030D-6E8A-4147-A177-3AD203B41FA5}">
                      <a16:colId xmlns:a16="http://schemas.microsoft.com/office/drawing/2014/main" val="3859139880"/>
                    </a:ext>
                  </a:extLst>
                </a:gridCol>
              </a:tblGrid>
              <a:tr h="417918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1" i="1" u="none" strike="noStrike" dirty="0">
                          <a:effectLst/>
                        </a:rPr>
                        <a:t>operating entity</a:t>
                      </a:r>
                      <a:endParaRPr lang="en-US" sz="1800" b="1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1" i="1" u="none" strike="noStrike" dirty="0">
                          <a:effectLst/>
                        </a:rPr>
                        <a:t>associated foundation (registered charitable trust)</a:t>
                      </a:r>
                      <a:endParaRPr lang="en-US" sz="1800" b="1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974961618"/>
                  </a:ext>
                </a:extLst>
              </a:tr>
              <a:tr h="417918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 dirty="0">
                          <a:effectLst/>
                        </a:rPr>
                        <a:t>Museum of New Zealand Te Papa </a:t>
                      </a:r>
                      <a:r>
                        <a:rPr lang="en-US" sz="1800" u="none" strike="noStrike" dirty="0" err="1">
                          <a:effectLst/>
                        </a:rPr>
                        <a:t>Tongarewa</a:t>
                      </a:r>
                      <a:r>
                        <a:rPr lang="en-US" sz="1800" u="none" strike="noStrike" dirty="0">
                          <a:effectLst/>
                        </a:rPr>
                        <a:t>*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>
                          <a:effectLst/>
                        </a:rPr>
                        <a:t>Te Papa Foundation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61719102"/>
                  </a:ext>
                </a:extLst>
              </a:tr>
              <a:tr h="417918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>
                          <a:effectLst/>
                        </a:rPr>
                        <a:t>New Zealand Symphony Orchestra*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>
                          <a:effectLst/>
                        </a:rPr>
                        <a:t>NZSO Foundation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2125696320"/>
                  </a:ext>
                </a:extLst>
              </a:tr>
              <a:tr h="417918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>
                          <a:effectLst/>
                        </a:rPr>
                        <a:t>Auckland Philharmonia Trust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>
                          <a:effectLst/>
                        </a:rPr>
                        <a:t>Auckland Philharmonia Foundation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940489000"/>
                  </a:ext>
                </a:extLst>
              </a:tr>
              <a:tr h="417918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>
                          <a:effectLst/>
                        </a:rPr>
                        <a:t>Christchurch Symphony Trust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>
                          <a:effectLst/>
                        </a:rPr>
                        <a:t>CSO Foundation Trust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2351478190"/>
                  </a:ext>
                </a:extLst>
              </a:tr>
              <a:tr h="678439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>
                          <a:effectLst/>
                        </a:rPr>
                        <a:t>Wellington Regional Orchestra Foundation Incorporated (trading as Orchestra Wellington)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>
                          <a:effectLst/>
                        </a:rPr>
                        <a:t>The Orchestra Wellington Foundation Trust Board [established 2018]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2819721349"/>
                  </a:ext>
                </a:extLst>
              </a:tr>
              <a:tr h="495676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>
                          <a:effectLst/>
                        </a:rPr>
                        <a:t>The Royal New Zealand Ballet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>
                          <a:effectLst/>
                        </a:rPr>
                        <a:t>The Ballet Foundation of New Zealand Trust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4273873801"/>
                  </a:ext>
                </a:extLst>
              </a:tr>
              <a:tr h="417918">
                <a:tc>
                  <a:txBody>
                    <a:bodyPr/>
                    <a:lstStyle/>
                    <a:p>
                      <a:pPr algn="l" fontAlgn="t"/>
                      <a:r>
                        <a:rPr lang="nn-NO" sz="1800" u="none" strike="noStrike" dirty="0">
                          <a:effectLst/>
                        </a:rPr>
                        <a:t>New Zealand Opera Ltd (trading as NZ Opera)</a:t>
                      </a:r>
                      <a:endParaRPr lang="nn-NO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>
                          <a:effectLst/>
                        </a:rPr>
                        <a:t>New Zealand Opera Foundation Trust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4114818950"/>
                  </a:ext>
                </a:extLst>
              </a:tr>
              <a:tr h="417918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>
                          <a:effectLst/>
                        </a:rPr>
                        <a:t>Chamber Music New Zealand Trust*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>
                          <a:effectLst/>
                        </a:rPr>
                        <a:t>Chamber Music New Zealand Foundation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384494789"/>
                  </a:ext>
                </a:extLst>
              </a:tr>
              <a:tr h="417918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>
                          <a:effectLst/>
                        </a:rPr>
                        <a:t>New Zealand String Quartet Trust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>
                          <a:effectLst/>
                        </a:rPr>
                        <a:t>New Zealand String Quartet Foundation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3715706533"/>
                  </a:ext>
                </a:extLst>
              </a:tr>
              <a:tr h="610596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>
                          <a:effectLst/>
                        </a:rPr>
                        <a:t>Nelson Music Festival Trust (trading as Adam Chamber Music Festival)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 dirty="0">
                          <a:effectLst/>
                        </a:rPr>
                        <a:t>Nelson Music Festival Foundation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41154467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580314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60DBBCB6-B5E1-483A-B188-A511303C7E1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54719652"/>
              </p:ext>
            </p:extLst>
          </p:nvPr>
        </p:nvGraphicFramePr>
        <p:xfrm>
          <a:off x="2501900" y="1929578"/>
          <a:ext cx="7188199" cy="49309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itle 5">
            <a:extLst>
              <a:ext uri="{FF2B5EF4-FFF2-40B4-BE49-F238E27FC236}">
                <a16:creationId xmlns:a16="http://schemas.microsoft.com/office/drawing/2014/main" id="{62552B12-5006-48F2-A469-BFF9D9BAE3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Performing Arts Companies’ Revenue Streams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5054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59C9A18D-260D-45BD-9FE3-11269B35E0B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68530239"/>
              </p:ext>
            </p:extLst>
          </p:nvPr>
        </p:nvGraphicFramePr>
        <p:xfrm>
          <a:off x="753290" y="2211444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9AEFCC3E-0DF3-4CB6-B365-5096307F5C2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69687250"/>
              </p:ext>
            </p:extLst>
          </p:nvPr>
        </p:nvGraphicFramePr>
        <p:xfrm>
          <a:off x="6866710" y="2211444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Title 3">
            <a:extLst>
              <a:ext uri="{FF2B5EF4-FFF2-40B4-BE49-F238E27FC236}">
                <a16:creationId xmlns:a16="http://schemas.microsoft.com/office/drawing/2014/main" id="{4279457B-3AE5-4A28-B8F9-E23EEF7666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96776"/>
          </a:xfrm>
        </p:spPr>
        <p:txBody>
          <a:bodyPr>
            <a:normAutofit fontScale="90000"/>
          </a:bodyPr>
          <a:lstStyle/>
          <a:p>
            <a:pPr algn="ctr"/>
            <a:r>
              <a:rPr lang="en-NZ" sz="2800" dirty="0"/>
              <a:t>Comparison of operational costs/total equity in two Trust/Foundation pairs</a:t>
            </a:r>
            <a:endParaRPr lang="en-US" sz="28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B15623E-4673-4FB3-80BB-E74085ABACA2}"/>
              </a:ext>
            </a:extLst>
          </p:cNvPr>
          <p:cNvSpPr txBox="1"/>
          <p:nvPr/>
        </p:nvSpPr>
        <p:spPr>
          <a:xfrm>
            <a:off x="838200" y="5189517"/>
            <a:ext cx="46719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dirty="0"/>
              <a:t>Foundation 1: grants = 6% of total equity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4E261F3-BFD8-4421-B4FC-D45C8302F926}"/>
              </a:ext>
            </a:extLst>
          </p:cNvPr>
          <p:cNvSpPr txBox="1"/>
          <p:nvPr/>
        </p:nvSpPr>
        <p:spPr>
          <a:xfrm>
            <a:off x="6833253" y="5187542"/>
            <a:ext cx="46719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dirty="0"/>
              <a:t>Foundation 2: grants = 8% of total equity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95334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A954B723-4D1A-4A40-AE02-FD672F58A24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0834" r="22880"/>
          <a:stretch/>
        </p:blipFill>
        <p:spPr>
          <a:xfrm>
            <a:off x="3094231" y="760918"/>
            <a:ext cx="6003538" cy="5336163"/>
          </a:xfrm>
          <a:prstGeom prst="rect">
            <a:avLst/>
          </a:prstGeom>
        </p:spPr>
      </p:pic>
      <p:sp>
        <p:nvSpPr>
          <p:cNvPr id="3" name="Oval 2">
            <a:extLst>
              <a:ext uri="{FF2B5EF4-FFF2-40B4-BE49-F238E27FC236}">
                <a16:creationId xmlns:a16="http://schemas.microsoft.com/office/drawing/2014/main" id="{EA99D96B-37F5-4CAB-B627-A5A24CAF341D}"/>
              </a:ext>
            </a:extLst>
          </p:cNvPr>
          <p:cNvSpPr/>
          <p:nvPr/>
        </p:nvSpPr>
        <p:spPr>
          <a:xfrm>
            <a:off x="2968283" y="2912013"/>
            <a:ext cx="4178105" cy="872195"/>
          </a:xfrm>
          <a:prstGeom prst="ellipse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51833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E8831844-FF38-4CA6-A968-486841DA1C4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11588000"/>
              </p:ext>
            </p:extLst>
          </p:nvPr>
        </p:nvGraphicFramePr>
        <p:xfrm>
          <a:off x="1859797" y="991892"/>
          <a:ext cx="8524067" cy="51919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itle 2">
            <a:extLst>
              <a:ext uri="{FF2B5EF4-FFF2-40B4-BE49-F238E27FC236}">
                <a16:creationId xmlns:a16="http://schemas.microsoft.com/office/drawing/2014/main" id="{8EC3961A-1CD2-473E-8CAB-5FC2E71861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87282"/>
          </a:xfrm>
        </p:spPr>
        <p:txBody>
          <a:bodyPr>
            <a:normAutofit fontScale="90000"/>
          </a:bodyPr>
          <a:lstStyle/>
          <a:p>
            <a:pPr algn="ctr"/>
            <a:r>
              <a:rPr lang="en-NZ" sz="3600" dirty="0"/>
              <a:t>Equity of US and NZ Presenters compared (NZD)</a:t>
            </a:r>
            <a:endParaRPr lang="en-US" sz="36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98A22B6-6627-46D4-8B85-B55464E0F5E8}"/>
              </a:ext>
            </a:extLst>
          </p:cNvPr>
          <p:cNvSpPr txBox="1"/>
          <p:nvPr/>
        </p:nvSpPr>
        <p:spPr>
          <a:xfrm>
            <a:off x="6733309" y="5584644"/>
            <a:ext cx="365055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400" dirty="0"/>
              <a:t>Note: for NZ companies the assets represent the ‘consolidated’ assets of operating entity and foundation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4674611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E4B66F14-F2B8-4876-91F0-5C589AAC0B9C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331" b="1167"/>
          <a:stretch/>
        </p:blipFill>
        <p:spPr bwMode="auto">
          <a:xfrm>
            <a:off x="3764976" y="316595"/>
            <a:ext cx="4591233" cy="6442929"/>
          </a:xfrm>
          <a:prstGeom prst="rect">
            <a:avLst/>
          </a:prstGeom>
          <a:noFill/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5603728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2614</TotalTime>
  <Words>244</Words>
  <Application>Microsoft Office PowerPoint</Application>
  <PresentationFormat>Widescreen</PresentationFormat>
  <Paragraphs>36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Accumulation as an Objective for Charitable Foundations</vt:lpstr>
      <vt:lpstr>PowerPoint Presentation</vt:lpstr>
      <vt:lpstr>PowerPoint Presentation</vt:lpstr>
      <vt:lpstr>Performing Arts Companies’ Revenue Streams</vt:lpstr>
      <vt:lpstr>Comparison of operational costs/total equity in two Trust/Foundation pairs</vt:lpstr>
      <vt:lpstr>PowerPoint Presentation</vt:lpstr>
      <vt:lpstr>Equity of US and NZ Presenters compared (NZD)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Accumulation as an Objective for Charitable Foundations</dc:title>
  <dc:creator>Peter Walls</dc:creator>
  <cp:lastModifiedBy>Sara OHara</cp:lastModifiedBy>
  <cp:revision>17</cp:revision>
  <dcterms:created xsi:type="dcterms:W3CDTF">2019-03-31T00:04:32Z</dcterms:created>
  <dcterms:modified xsi:type="dcterms:W3CDTF">2019-04-09T01:59:46Z</dcterms:modified>
</cp:coreProperties>
</file>