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59" r:id="rId7"/>
    <p:sldId id="264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%20Walls\Dropbox\Charity%20Law%20Conference\Arts%20Companies%20Entity%20Types%2019031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%20Walls\Dropbox\Charity%20Law%20Conference\Arts%20Companies%20Entity%20Types%2019031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33C-402E-9BE5-84EE97B25B5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33C-402E-9BE5-84EE97B25B5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33C-402E-9BE5-84EE97B25B59}"/>
              </c:ext>
            </c:extLst>
          </c:dPt>
          <c:cat>
            <c:strRef>
              <c:f>Sheet1!$A$1:$D$1</c:f>
              <c:strCache>
                <c:ptCount val="3"/>
                <c:pt idx="0">
                  <c:v>Box Office (income from trading)</c:v>
                </c:pt>
                <c:pt idx="1">
                  <c:v>Government Funding (MCH or CNZ)</c:v>
                </c:pt>
                <c:pt idx="2">
                  <c:v>Development Funding</c:v>
                </c:pt>
              </c:strCache>
            </c:strRef>
          </c:cat>
          <c:val>
            <c:numRef>
              <c:f>Sheet1!$A$2:$C$2</c:f>
              <c:numCache>
                <c:formatCode>General</c:formatCode>
                <c:ptCount val="3"/>
                <c:pt idx="0">
                  <c:v>600</c:v>
                </c:pt>
                <c:pt idx="1">
                  <c:v>600</c:v>
                </c:pt>
                <c:pt idx="2">
                  <c:v>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3C-402E-9BE5-84EE97B25B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Operational costs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Trust 1</c:v>
                </c:pt>
                <c:pt idx="1">
                  <c:v>Foundation 1</c:v>
                </c:pt>
              </c:strCache>
            </c:strRef>
          </c:cat>
          <c:val>
            <c:numRef>
              <c:f>Sheet1!$B$2:$B$3</c:f>
              <c:numCache>
                <c:formatCode>_("$"* #,##0_);_("$"* \(#,##0\);_("$"* "-"??_);_(@_)</c:formatCode>
                <c:ptCount val="2"/>
                <c:pt idx="0">
                  <c:v>11323878</c:v>
                </c:pt>
                <c:pt idx="1">
                  <c:v>44517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F-4F52-B8F7-BA3939712B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Equity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Trust 1</c:v>
                </c:pt>
                <c:pt idx="1">
                  <c:v>Foundation 1</c:v>
                </c:pt>
              </c:strCache>
            </c:strRef>
          </c:cat>
          <c:val>
            <c:numRef>
              <c:f>Sheet1!$C$2:$C$3</c:f>
              <c:numCache>
                <c:formatCode>_("$"* #,##0_);_("$"* \(#,##0\);_("$"* "-"??_);_(@_)</c:formatCode>
                <c:ptCount val="2"/>
                <c:pt idx="0">
                  <c:v>3653810</c:v>
                </c:pt>
                <c:pt idx="1">
                  <c:v>6189335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7F-4F52-B8F7-BA3939712B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Grants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Trust 1</c:v>
                </c:pt>
                <c:pt idx="1">
                  <c:v>Foundation 1</c:v>
                </c:pt>
              </c:strCache>
            </c:strRef>
          </c:cat>
          <c:val>
            <c:numRef>
              <c:f>Sheet1!$D$2:$D$3</c:f>
              <c:numCache>
                <c:formatCode>_("$"* #,##0.00_);_("$"* \(#,##0.00\);_("$"* "-"??_);_(@_)</c:formatCode>
                <c:ptCount val="2"/>
                <c:pt idx="0">
                  <c:v>0</c:v>
                </c:pt>
                <c:pt idx="1">
                  <c:v>397313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7F-4F52-B8F7-BA3939712B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98068760"/>
        <c:axId val="398068432"/>
      </c:barChart>
      <c:catAx>
        <c:axId val="39806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068432"/>
        <c:crosses val="autoZero"/>
        <c:auto val="1"/>
        <c:lblAlgn val="ctr"/>
        <c:lblOffset val="100"/>
        <c:noMultiLvlLbl val="0"/>
      </c:catAx>
      <c:valAx>
        <c:axId val="39806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06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69247594050746"/>
          <c:y val="4.6296296296296294E-2"/>
          <c:w val="0.80308530183727034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Operational costs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Sheet1!$A$5:$A$6</c:f>
              <c:strCache>
                <c:ptCount val="2"/>
                <c:pt idx="0">
                  <c:v>Trust 2</c:v>
                </c:pt>
                <c:pt idx="1">
                  <c:v>Foundation 2</c:v>
                </c:pt>
              </c:strCache>
            </c:strRef>
          </c:cat>
          <c:val>
            <c:numRef>
              <c:f>Sheet1!$B$5:$B$6</c:f>
              <c:numCache>
                <c:formatCode>_("$"* #,##0_);_("$"* \(#,##0\);_("$"* "-"??_);_(@_)</c:formatCode>
                <c:ptCount val="2"/>
                <c:pt idx="0">
                  <c:v>2650929</c:v>
                </c:pt>
                <c:pt idx="1">
                  <c:v>32076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F9-4B9C-91D7-27B17C1711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Equity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Sheet1!$A$5:$A$6</c:f>
              <c:strCache>
                <c:ptCount val="2"/>
                <c:pt idx="0">
                  <c:v>Trust 2</c:v>
                </c:pt>
                <c:pt idx="1">
                  <c:v>Foundation 2</c:v>
                </c:pt>
              </c:strCache>
            </c:strRef>
          </c:cat>
          <c:val>
            <c:numRef>
              <c:f>Sheet1!$C$5:$C$6</c:f>
              <c:numCache>
                <c:formatCode>_("$"* #,##0_);_("$"* \(#,##0\);_("$"* "-"??_);_(@_)</c:formatCode>
                <c:ptCount val="2"/>
                <c:pt idx="0">
                  <c:v>265911</c:v>
                </c:pt>
                <c:pt idx="1">
                  <c:v>1412818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F9-4B9C-91D7-27B17C1711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Grants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Sheet1!$A$5:$A$6</c:f>
              <c:strCache>
                <c:ptCount val="2"/>
                <c:pt idx="0">
                  <c:v>Trust 2</c:v>
                </c:pt>
                <c:pt idx="1">
                  <c:v>Foundation 2</c:v>
                </c:pt>
              </c:strCache>
            </c:strRef>
          </c:cat>
          <c:val>
            <c:numRef>
              <c:f>Sheet1!$D$5:$D$6</c:f>
              <c:numCache>
                <c:formatCode>_("$"* #,##0.00_);_("$"* \(#,##0.00\);_("$"* "-"??_);_(@_)</c:formatCode>
                <c:ptCount val="2"/>
                <c:pt idx="1">
                  <c:v>115000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F9-4B9C-91D7-27B17C1711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79327264"/>
        <c:axId val="479322672"/>
      </c:barChart>
      <c:catAx>
        <c:axId val="47932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322672"/>
        <c:crosses val="autoZero"/>
        <c:auto val="1"/>
        <c:lblAlgn val="ctr"/>
        <c:lblOffset val="100"/>
        <c:noMultiLvlLbl val="0"/>
      </c:catAx>
      <c:valAx>
        <c:axId val="47932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32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Total assets (NZD)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88A5-4F66-B23F-2F59CFAF4E21}"/>
              </c:ext>
            </c:extLst>
          </c:dPt>
          <c:cat>
            <c:strRef>
              <c:f>'US NZ comparison'!$A$2:$A$10</c:f>
              <c:strCache>
                <c:ptCount val="9"/>
                <c:pt idx="0">
                  <c:v>Boston Symphony Orchestra</c:v>
                </c:pt>
                <c:pt idx="1">
                  <c:v>Metropolitan Opera New York</c:v>
                </c:pt>
                <c:pt idx="2">
                  <c:v>New York Philharmonic</c:v>
                </c:pt>
                <c:pt idx="3">
                  <c:v>Detroit Symphony Orchestra</c:v>
                </c:pt>
                <c:pt idx="4">
                  <c:v>Te Papa Foundation - aspirational goal</c:v>
                </c:pt>
                <c:pt idx="5">
                  <c:v>Auckland Philharmonia Orchestra</c:v>
                </c:pt>
                <c:pt idx="6">
                  <c:v>New Zealand Symphony Orchestra</c:v>
                </c:pt>
                <c:pt idx="7">
                  <c:v>NZ Opera</c:v>
                </c:pt>
                <c:pt idx="8">
                  <c:v>Royal New Zealand Ballet</c:v>
                </c:pt>
              </c:strCache>
            </c:strRef>
          </c:cat>
          <c:val>
            <c:numRef>
              <c:f>'US NZ comparison'!$D$2:$D$10</c:f>
              <c:numCache>
                <c:formatCode>_("$"* #,##0.00_);_("$"* \(#,##0.00\);_("$"* "-"??_);_(@_)</c:formatCode>
                <c:ptCount val="9"/>
                <c:pt idx="0">
                  <c:v>691409200</c:v>
                </c:pt>
                <c:pt idx="1">
                  <c:v>625591905.99714994</c:v>
                </c:pt>
                <c:pt idx="2">
                  <c:v>463421905.96929997</c:v>
                </c:pt>
                <c:pt idx="3">
                  <c:v>139673888.41984999</c:v>
                </c:pt>
                <c:pt idx="4">
                  <c:v>50000000</c:v>
                </c:pt>
                <c:pt idx="5">
                  <c:v>9843143</c:v>
                </c:pt>
                <c:pt idx="6">
                  <c:v>6949041</c:v>
                </c:pt>
                <c:pt idx="7">
                  <c:v>4286820</c:v>
                </c:pt>
                <c:pt idx="8">
                  <c:v>1714019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A5-4F66-B23F-2F59CFAF4E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0217320"/>
        <c:axId val="480221584"/>
        <c:axId val="0"/>
      </c:bar3DChart>
      <c:catAx>
        <c:axId val="480217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0221584"/>
        <c:crosses val="autoZero"/>
        <c:auto val="1"/>
        <c:lblAlgn val="ctr"/>
        <c:lblOffset val="100"/>
        <c:noMultiLvlLbl val="0"/>
      </c:catAx>
      <c:valAx>
        <c:axId val="48022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0217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0.12164</cdr:x>
      <cdr:y>0.24168</cdr:y>
    </cdr:from>
    <cdr:to>
      <cdr:x>0.45059</cdr:x>
      <cdr:y>0.42349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08F702F-A545-4C4E-91F4-7C875676A33F}"/>
            </a:ext>
          </a:extLst>
        </cdr:cNvPr>
        <cdr:cNvSpPr txBox="1"/>
      </cdr:nvSpPr>
      <cdr:spPr>
        <a:xfrm xmlns:a="http://schemas.openxmlformats.org/drawingml/2006/main">
          <a:off x="874346" y="1191713"/>
          <a:ext cx="2364563" cy="8965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NZ" sz="2000" b="1" dirty="0">
              <a:solidFill>
                <a:schemeClr val="bg1"/>
              </a:solidFill>
            </a:rPr>
            <a:t>Box office (income from trading)</a:t>
          </a:r>
          <a:endParaRPr lang="en-US" sz="20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0.59942</cdr:x>
      <cdr:y>0.19776</cdr:y>
    </cdr:from>
    <cdr:to>
      <cdr:x>0.93381</cdr:x>
      <cdr:y>0.4104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15CE7E8D-5B6D-4AC7-B18A-E6D6A3A4CEEB}"/>
            </a:ext>
          </a:extLst>
        </cdr:cNvPr>
        <cdr:cNvSpPr txBox="1"/>
      </cdr:nvSpPr>
      <cdr:spPr>
        <a:xfrm xmlns:a="http://schemas.openxmlformats.org/drawingml/2006/main">
          <a:off x="4308779" y="975159"/>
          <a:ext cx="2403661" cy="1048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NZ" sz="2000" b="1" dirty="0">
              <a:solidFill>
                <a:schemeClr val="bg1"/>
              </a:solidFill>
            </a:rPr>
            <a:t>Government Funding (through MCH or CNZ)</a:t>
          </a:r>
          <a:endParaRPr lang="en-US" sz="20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0.25034</cdr:x>
      <cdr:y>0.4316</cdr:y>
    </cdr:from>
    <cdr:to>
      <cdr:x>0.86094</cdr:x>
      <cdr:y>0.74926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B77525C-DB72-45FE-9DEF-92C99C07E144}"/>
            </a:ext>
          </a:extLst>
        </cdr:cNvPr>
        <cdr:cNvSpPr txBox="1"/>
      </cdr:nvSpPr>
      <cdr:spPr>
        <a:xfrm xmlns:a="http://schemas.openxmlformats.org/drawingml/2006/main">
          <a:off x="1799492" y="2128220"/>
          <a:ext cx="4389120" cy="1566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NZ" sz="2000" b="1" dirty="0">
              <a:solidFill>
                <a:schemeClr val="bg1"/>
              </a:solidFill>
            </a:rPr>
            <a:t>Development Funding: </a:t>
          </a:r>
          <a:br>
            <a:rPr lang="en-NZ" sz="2000" b="1" dirty="0">
              <a:solidFill>
                <a:schemeClr val="bg1"/>
              </a:solidFill>
            </a:rPr>
          </a:br>
          <a:r>
            <a:rPr lang="en-NZ" sz="2000" b="1" dirty="0">
              <a:solidFill>
                <a:schemeClr val="bg1"/>
              </a:solidFill>
            </a:rPr>
            <a:t>Corporate Sponsorship, Community (&amp; Gaming) Trusts, Philanthropy (personal giving &amp;  private foundations)  </a:t>
          </a:r>
          <a:endParaRPr lang="en-US" sz="2000" b="1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F986-1383-494D-9E34-ACD179F7F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EB9D0D-F0BD-46EF-9E00-4DE111354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2A7FE-5376-4C7B-8090-F657E6724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E4AB3-F22C-47A0-8576-86093A72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92DAC-9911-4B97-8BC1-A30A4CECB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2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EFBA-5131-45F5-9CA2-69CDF22A9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6F4AA-2E36-49F8-9044-BBA28AD7C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327DF-1B2B-4320-96D1-3D46C242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C02F8-C374-4BAC-9BB7-3D626F14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EDCE6-B187-4595-9A89-6AF0181D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4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C8D55-8465-41CB-B202-CFB69E15F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4F116-B661-4518-943C-559F8C6A8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8B4C0-6B2A-4624-B2C5-E418C4A3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ED4DE-8596-42D6-AE52-FF0A869A3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614B5-E3D3-4666-9D33-BCA5FF36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E4D3-D434-4347-9A0A-C38E0FBC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50FB4-4259-4721-B2DD-55BBB5BE3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4DF9C-A915-4CC1-BAEB-4B977EDF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9525F-B341-40E5-934C-F8444988F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B6F66-181B-457F-87C5-2241A44A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4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7779A-5053-4055-A6F5-9985FAB4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9EF97-22A3-4794-82CB-083D91047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A0F47-4082-43DA-8E4F-A4B72A9A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D8148-08BA-42A5-BA1A-BC34AB1FC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7635-4C04-4010-B882-1B149943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5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F1671-BCA5-4577-8BC0-0276248A2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9951-2021-4CA6-83BB-018DBE177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E13E4-9CB6-4074-B973-FF94A4FC3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677C-B828-452A-9BAB-19307DD2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D9DA3-B538-4819-9203-2C560091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4A64D-DBBF-4D5F-B628-005F2B3F7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8254-BE41-4DF9-8ED9-91929844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40892-131F-4A28-ABEC-F40ADE139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4135D-1E46-48F9-A537-FEB2E91DA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D12FAD-ADCD-4D6F-8D5A-444FD1FF1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FDFDE-DA50-4412-83F6-1D9DBBDD1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7228E-6BF6-4F3B-8048-34A6E9D5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C1837-0B62-4EA2-9334-7CA4C8B4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28392-A098-47C0-A115-EFD2703E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7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18A5-363B-4229-AA87-CE503C578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4994A-699C-4290-BE33-02920AE9A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4F9C92-EE36-4ADD-8A7D-E14551E3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BD96B-BB96-419D-B33D-973AAFCF3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8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DC9ED-BF39-48FC-BDFE-BD046386D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CD7175-FE1D-4936-87A9-910AB7AD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571F0-17EA-4006-B1F4-444238E1B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9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A6802-9F21-4901-AAC3-E511AD8B0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E30D-2D76-415B-A0BF-A3EE32A65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DFB48-A31C-4D25-BE6A-369063696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3829B-DD50-4F4A-826C-C9BA31F32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06E91-D9F1-495C-955A-E79ED466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511A7-0FAE-4431-9F9B-A0BCC414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1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DECA7-60A5-46A8-A4A7-FB3F235F0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3955B5-BB34-47B5-8D30-656A00025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0F09B-4090-4FB8-8A52-14038DBB0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73361-47C1-40BC-850A-AC9C61C2B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17D9F-89BD-4137-8E34-69E4A908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9D2CA-FF44-4683-A289-BFCC4520C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1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89DB45-59F7-4FD3-AB2B-E54BAB9DB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62D1A-02EB-410F-A90A-61BA738C1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6A117-44CC-4F59-AE6A-9D1AC572A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24CA7-7C17-4EF9-A0BE-9B1F00C0649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34135-54C2-4A04-8C4E-C8ED51B82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43885-9487-4231-9574-4FB0788AA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DC79-FB46-4619-8CCD-78C047F2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2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25C2B-23BE-470F-AF21-E9A3450E43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Accumulation as an Objective for Charitable Foundations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292D2F-7B2A-4021-A519-0E096F465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Peter Walls</a:t>
            </a:r>
          </a:p>
          <a:p>
            <a:r>
              <a:rPr lang="en-NZ" dirty="0"/>
              <a:t>Charity Law Conference April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8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679723-23B7-403B-944B-4DC24BF69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130" y="490518"/>
            <a:ext cx="7239739" cy="58769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A67131-F963-4C93-B2BB-B3868C2570E8}"/>
              </a:ext>
            </a:extLst>
          </p:cNvPr>
          <p:cNvSpPr txBox="1"/>
          <p:nvPr/>
        </p:nvSpPr>
        <p:spPr>
          <a:xfrm>
            <a:off x="2476130" y="6485206"/>
            <a:ext cx="723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i="1" dirty="0"/>
              <a:t>Modernising the Charities Act 2005: Discussion Document </a:t>
            </a:r>
            <a:r>
              <a:rPr lang="en-NZ" sz="1200" dirty="0"/>
              <a:t>Te Tari </a:t>
            </a:r>
            <a:r>
              <a:rPr lang="en-NZ" sz="1200" dirty="0" err="1"/>
              <a:t>Taiwhenua</a:t>
            </a:r>
            <a:r>
              <a:rPr lang="en-NZ" sz="1200" dirty="0"/>
              <a:t> | Internal Affairs, February 2019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1624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77602B-F581-4EE2-B57F-EDD8A153AB6F}"/>
              </a:ext>
            </a:extLst>
          </p:cNvPr>
          <p:cNvSpPr txBox="1"/>
          <p:nvPr/>
        </p:nvSpPr>
        <p:spPr>
          <a:xfrm>
            <a:off x="988255" y="6358597"/>
            <a:ext cx="886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*Autonomous Crown Entity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B0BBF6-966E-49AC-B7AA-683090AC3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078441"/>
              </p:ext>
            </p:extLst>
          </p:nvPr>
        </p:nvGraphicFramePr>
        <p:xfrm>
          <a:off x="1125415" y="1026942"/>
          <a:ext cx="9608234" cy="5128055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4804117">
                  <a:extLst>
                    <a:ext uri="{9D8B030D-6E8A-4147-A177-3AD203B41FA5}">
                      <a16:colId xmlns:a16="http://schemas.microsoft.com/office/drawing/2014/main" val="4041638086"/>
                    </a:ext>
                  </a:extLst>
                </a:gridCol>
                <a:gridCol w="4804117">
                  <a:extLst>
                    <a:ext uri="{9D8B030D-6E8A-4147-A177-3AD203B41FA5}">
                      <a16:colId xmlns:a16="http://schemas.microsoft.com/office/drawing/2014/main" val="3859139880"/>
                    </a:ext>
                  </a:extLst>
                </a:gridCol>
              </a:tblGrid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1" u="none" strike="noStrike" dirty="0">
                          <a:effectLst/>
                        </a:rPr>
                        <a:t>operating entity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1" u="none" strike="noStrike" dirty="0">
                          <a:effectLst/>
                        </a:rPr>
                        <a:t>associated foundation (registered charitable trust)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4961618"/>
                  </a:ext>
                </a:extLst>
              </a:tr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Museum of New Zealand Te Papa </a:t>
                      </a:r>
                      <a:r>
                        <a:rPr lang="en-US" sz="1800" u="none" strike="noStrike" dirty="0" err="1">
                          <a:effectLst/>
                        </a:rPr>
                        <a:t>Tongarewa</a:t>
                      </a:r>
                      <a:r>
                        <a:rPr lang="en-US" sz="1800" u="none" strike="noStrike" dirty="0">
                          <a:effectLst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Te Papa Foundation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61719102"/>
                  </a:ext>
                </a:extLst>
              </a:tr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New Zealand Symphony Orchestra*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NZSO Foundation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25696320"/>
                  </a:ext>
                </a:extLst>
              </a:tr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Auckland Philharmonia Trust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Auckland Philharmonia Foundation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40489000"/>
                  </a:ext>
                </a:extLst>
              </a:tr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Christchurch Symphony Trust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CSO Foundation Trust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51478190"/>
                  </a:ext>
                </a:extLst>
              </a:tr>
              <a:tr h="67843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Wellington Regional Orchestra Foundation Incorporated (trading as Orchestra Wellington)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The Orchestra Wellington Foundation Trust Board [established 2018]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19721349"/>
                  </a:ext>
                </a:extLst>
              </a:tr>
              <a:tr h="49567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The Royal New Zealand Ballet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The Ballet Foundation of New Zealand Trust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73873801"/>
                  </a:ext>
                </a:extLst>
              </a:tr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nn-NO" sz="1800" u="none" strike="noStrike" dirty="0">
                          <a:effectLst/>
                        </a:rPr>
                        <a:t>New Zealand Opera Ltd (trading as NZ Opera)</a:t>
                      </a:r>
                      <a:endParaRPr lang="nn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New Zealand Opera Foundation Trust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14818950"/>
                  </a:ext>
                </a:extLst>
              </a:tr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Chamber Music New Zealand Trust*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Chamber Music New Zealand Foundation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84494789"/>
                  </a:ext>
                </a:extLst>
              </a:tr>
              <a:tr h="417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New Zealand String Quartet Trust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New Zealand String Quartet Foundation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15706533"/>
                  </a:ext>
                </a:extLst>
              </a:tr>
              <a:tr h="61059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Nelson Music Festival Trust (trading as Adam Chamber Music Festival)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Nelson Music Festival Foundation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1544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03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0DBBCB6-B5E1-483A-B188-A511303C7E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719652"/>
              </p:ext>
            </p:extLst>
          </p:nvPr>
        </p:nvGraphicFramePr>
        <p:xfrm>
          <a:off x="2501900" y="1929578"/>
          <a:ext cx="7188199" cy="493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62552B12-5006-48F2-A469-BFF9D9BA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Performing Arts Companies’ Revenue Streams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0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9C9A18D-260D-45BD-9FE3-11269B35E0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530239"/>
              </p:ext>
            </p:extLst>
          </p:nvPr>
        </p:nvGraphicFramePr>
        <p:xfrm>
          <a:off x="753290" y="22114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AEFCC3E-0DF3-4CB6-B365-5096307F5C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687250"/>
              </p:ext>
            </p:extLst>
          </p:nvPr>
        </p:nvGraphicFramePr>
        <p:xfrm>
          <a:off x="6866710" y="22114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279457B-3AE5-4A28-B8F9-E23EEF766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776"/>
          </a:xfrm>
        </p:spPr>
        <p:txBody>
          <a:bodyPr>
            <a:normAutofit fontScale="90000"/>
          </a:bodyPr>
          <a:lstStyle/>
          <a:p>
            <a:pPr algn="ctr"/>
            <a:r>
              <a:rPr lang="en-NZ" sz="2800" dirty="0"/>
              <a:t>Comparison of operational costs/total equity in two Trust/Foundation pairs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5623E-4673-4FB3-80BB-E74085ABACA2}"/>
              </a:ext>
            </a:extLst>
          </p:cNvPr>
          <p:cNvSpPr txBox="1"/>
          <p:nvPr/>
        </p:nvSpPr>
        <p:spPr>
          <a:xfrm>
            <a:off x="838200" y="5189517"/>
            <a:ext cx="4671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Foundation 1: grants = 6% of total equity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E261F3-BFD8-4421-B4FC-D45C8302F926}"/>
              </a:ext>
            </a:extLst>
          </p:cNvPr>
          <p:cNvSpPr txBox="1"/>
          <p:nvPr/>
        </p:nvSpPr>
        <p:spPr>
          <a:xfrm>
            <a:off x="6833253" y="5187542"/>
            <a:ext cx="4671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Foundation 2: grants = 8% of total equity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3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54B723-4D1A-4A40-AE02-FD672F58A2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834" r="22880"/>
          <a:stretch/>
        </p:blipFill>
        <p:spPr>
          <a:xfrm>
            <a:off x="3094231" y="760918"/>
            <a:ext cx="6003538" cy="533616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EA99D96B-37F5-4CAB-B627-A5A24CAF341D}"/>
              </a:ext>
            </a:extLst>
          </p:cNvPr>
          <p:cNvSpPr/>
          <p:nvPr/>
        </p:nvSpPr>
        <p:spPr>
          <a:xfrm>
            <a:off x="2968283" y="2912013"/>
            <a:ext cx="4178105" cy="87219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8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8831844-FF38-4CA6-A968-486841DA1C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588000"/>
              </p:ext>
            </p:extLst>
          </p:nvPr>
        </p:nvGraphicFramePr>
        <p:xfrm>
          <a:off x="1859797" y="991892"/>
          <a:ext cx="8524067" cy="519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EC3961A-1CD2-473E-8CAB-5FC2E7186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7282"/>
          </a:xfrm>
        </p:spPr>
        <p:txBody>
          <a:bodyPr>
            <a:normAutofit fontScale="90000"/>
          </a:bodyPr>
          <a:lstStyle/>
          <a:p>
            <a:pPr algn="ctr"/>
            <a:r>
              <a:rPr lang="en-NZ" sz="3600" dirty="0"/>
              <a:t>Equity of US and NZ Presenters compared (NZD)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A22B6-6627-46D4-8B85-B55464E0F5E8}"/>
              </a:ext>
            </a:extLst>
          </p:cNvPr>
          <p:cNvSpPr txBox="1"/>
          <p:nvPr/>
        </p:nvSpPr>
        <p:spPr>
          <a:xfrm>
            <a:off x="6733309" y="5584644"/>
            <a:ext cx="36505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/>
              <a:t>Note: for NZ companies the assets represent the ‘consolidated’ assets of operating entity and foundation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6746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4B66F14-F2B8-4876-91F0-5C589AAC0B9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1" b="1167"/>
          <a:stretch/>
        </p:blipFill>
        <p:spPr bwMode="auto">
          <a:xfrm>
            <a:off x="3764976" y="316595"/>
            <a:ext cx="4591233" cy="644292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037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244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Accumulation as an Objective for Charitable Foundations</vt:lpstr>
      <vt:lpstr>PowerPoint Presentation</vt:lpstr>
      <vt:lpstr>PowerPoint Presentation</vt:lpstr>
      <vt:lpstr>Performing Arts Companies’ Revenue Streams</vt:lpstr>
      <vt:lpstr>Comparison of operational costs/total equity in two Trust/Foundation pairs</vt:lpstr>
      <vt:lpstr>PowerPoint Presentation</vt:lpstr>
      <vt:lpstr>Equity of US and NZ Presenters compared (NZD)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Accumulation as an Objective for Charitable Foundations</dc:title>
  <dc:creator>Peter Walls</dc:creator>
  <cp:lastModifiedBy>Sara OHara</cp:lastModifiedBy>
  <cp:revision>17</cp:revision>
  <dcterms:created xsi:type="dcterms:W3CDTF">2019-03-31T00:04:32Z</dcterms:created>
  <dcterms:modified xsi:type="dcterms:W3CDTF">2019-04-09T01:59:46Z</dcterms:modified>
</cp:coreProperties>
</file>